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slideLayouts/slideLayout5.xml" ContentType="application/vnd.openxmlformats-officedocument.presentationml.slideLayout+xml"/>
  <Override PartName="/ppt/theme/theme5.xml" ContentType="application/vnd.openxmlformats-officedocument.theme+xml"/>
  <Override PartName="/ppt/slideLayouts/slideLayout6.xml" ContentType="application/vnd.openxmlformats-officedocument.presentationml.slideLayout+xml"/>
  <Override PartName="/ppt/theme/theme6.xml" ContentType="application/vnd.openxmlformats-officedocument.theme+xml"/>
  <Override PartName="/ppt/slideLayouts/slideLayout7.xml" ContentType="application/vnd.openxmlformats-officedocument.presentationml.slideLayout+xml"/>
  <Override PartName="/ppt/theme/theme7.xml" ContentType="application/vnd.openxmlformats-officedocument.theme+xml"/>
  <Override PartName="/ppt/slideLayouts/slideLayout8.xml" ContentType="application/vnd.openxmlformats-officedocument.presentationml.slideLayout+xml"/>
  <Override PartName="/ppt/theme/theme8.xml" ContentType="application/vnd.openxmlformats-officedocument.theme+xml"/>
  <Override PartName="/ppt/slideLayouts/slideLayout9.xml" ContentType="application/vnd.openxmlformats-officedocument.presentationml.slideLayout+xml"/>
  <Override PartName="/ppt/theme/theme9.xml" ContentType="application/vnd.openxmlformats-officedocument.theme+xml"/>
  <Override PartName="/ppt/slideLayouts/slideLayout10.xml" ContentType="application/vnd.openxmlformats-officedocument.presentationml.slideLayout+xml"/>
  <Override PartName="/ppt/theme/theme10.xml" ContentType="application/vnd.openxmlformats-officedocument.theme+xml"/>
  <Override PartName="/ppt/slideLayouts/slideLayout11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  <p:sldMasterId id="2147483652" r:id="rId2"/>
    <p:sldMasterId id="2147483654" r:id="rId3"/>
    <p:sldMasterId id="2147483656" r:id="rId4"/>
    <p:sldMasterId id="2147483658" r:id="rId5"/>
    <p:sldMasterId id="2147483664" r:id="rId6"/>
    <p:sldMasterId id="2147483666" r:id="rId7"/>
    <p:sldMasterId id="2147483668" r:id="rId8"/>
    <p:sldMasterId id="2147483670" r:id="rId9"/>
    <p:sldMasterId id="2147483672" r:id="rId10"/>
    <p:sldMasterId id="2147483674" r:id="rId11"/>
  </p:sldMasterIdLst>
  <p:handoutMasterIdLst>
    <p:handoutMasterId r:id="rId21"/>
  </p:handoutMasterIdLst>
  <p:sldIdLst>
    <p:sldId id="263" r:id="rId12"/>
    <p:sldId id="294" r:id="rId13"/>
    <p:sldId id="280" r:id="rId14"/>
    <p:sldId id="277" r:id="rId15"/>
    <p:sldId id="282" r:id="rId16"/>
    <p:sldId id="295" r:id="rId17"/>
    <p:sldId id="296" r:id="rId18"/>
    <p:sldId id="298" r:id="rId19"/>
    <p:sldId id="299" r:id="rId20"/>
  </p:sldIdLst>
  <p:sldSz cx="9144000" cy="6858000" type="screen4x3"/>
  <p:notesSz cx="6662738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E7B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26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3" Type="http://schemas.openxmlformats.org/officeDocument/2006/relationships/slideMaster" Target="slideMasters/slideMaster3.xml"/><Relationship Id="rId21" Type="http://schemas.openxmlformats.org/officeDocument/2006/relationships/handoutMaster" Target="handoutMasters/handoutMaster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23" Type="http://schemas.openxmlformats.org/officeDocument/2006/relationships/viewProps" Target="view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8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7186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4010" y="0"/>
            <a:ext cx="2887186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072E86-E9A4-49BD-8545-91D469BDCC25}" type="datetimeFigureOut">
              <a:rPr lang="en-GB" smtClean="0"/>
              <a:t>07/02/2018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887186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4010" y="9428583"/>
            <a:ext cx="2887186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143985-CF63-4E79-BA84-92EC3409B4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50222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5"/>
          <p:cNvSpPr txBox="1">
            <a:spLocks/>
          </p:cNvSpPr>
          <p:nvPr userDrawn="1"/>
        </p:nvSpPr>
        <p:spPr>
          <a:xfrm>
            <a:off x="467544" y="202438"/>
            <a:ext cx="8229600" cy="79208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832185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04557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QA LOGO  FINAL HOLDING SL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51537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32185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32185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32185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68638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QA LOGO  FINAL HOLD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QA 2567 rev288 (pms)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041858" y="908720"/>
            <a:ext cx="4802491" cy="2551393"/>
          </a:xfrm>
          <a:prstGeom prst="rect">
            <a:avLst/>
          </a:prstGeom>
        </p:spPr>
      </p:pic>
      <p:sp>
        <p:nvSpPr>
          <p:cNvPr id="3" name="TextBox 2"/>
          <p:cNvSpPr txBox="1"/>
          <p:nvPr userDrawn="1"/>
        </p:nvSpPr>
        <p:spPr>
          <a:xfrm>
            <a:off x="1979712" y="3789041"/>
            <a:ext cx="532859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altLang="en-US" sz="2600" b="1" dirty="0" smtClean="0">
                <a:solidFill>
                  <a:srgbClr val="FFFFFF"/>
                </a:solidFill>
              </a:rPr>
              <a:t>www.sqa.org.uk </a:t>
            </a:r>
            <a:r>
              <a:rPr lang="en-GB" altLang="en-US" sz="2600" dirty="0">
                <a:solidFill>
                  <a:srgbClr val="FFFFFF"/>
                </a:solidFill>
                <a:latin typeface="Arial Narrow" panose="020B0606020202030204" pitchFamily="34" charset="0"/>
              </a:rPr>
              <a:t>I</a:t>
            </a:r>
            <a:r>
              <a:rPr lang="en-GB" altLang="en-US" sz="2600" b="1" dirty="0" smtClean="0">
                <a:solidFill>
                  <a:srgbClr val="FFFFFF"/>
                </a:solidFill>
              </a:rPr>
              <a:t> 0303 </a:t>
            </a:r>
            <a:r>
              <a:rPr lang="en-GB" altLang="en-US" sz="2600" b="1" dirty="0">
                <a:solidFill>
                  <a:srgbClr val="FFFFFF"/>
                </a:solidFill>
              </a:rPr>
              <a:t>333 0330</a:t>
            </a:r>
            <a:endParaRPr lang="en-US" altLang="en-US" sz="2600" b="1" dirty="0">
              <a:solidFill>
                <a:srgbClr val="FFFFFF"/>
              </a:solidFill>
            </a:endParaRPr>
          </a:p>
          <a:p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63336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BD SQA LOGO  TITLE HOLD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33049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260207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04557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10.xml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1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7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8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85275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20919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 userDrawn="1"/>
        </p:nvSpPr>
        <p:spPr>
          <a:xfrm>
            <a:off x="1979712" y="3789041"/>
            <a:ext cx="532859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altLang="en-US" sz="2600" b="1" dirty="0" smtClean="0">
                <a:solidFill>
                  <a:srgbClr val="FFFFFF"/>
                </a:solidFill>
              </a:rPr>
              <a:t>www.sqa.org.uk </a:t>
            </a:r>
            <a:r>
              <a:rPr lang="en-GB" altLang="en-US" sz="2600" dirty="0">
                <a:solidFill>
                  <a:srgbClr val="FFFFFF"/>
                </a:solidFill>
                <a:latin typeface="Arial Narrow" panose="020B0606020202030204" pitchFamily="34" charset="0"/>
              </a:rPr>
              <a:t>I</a:t>
            </a:r>
            <a:r>
              <a:rPr lang="en-GB" altLang="en-US" sz="2600" b="1" dirty="0" smtClean="0">
                <a:solidFill>
                  <a:srgbClr val="FFFFFF"/>
                </a:solidFill>
              </a:rPr>
              <a:t> 0303 </a:t>
            </a:r>
            <a:r>
              <a:rPr lang="en-GB" altLang="en-US" sz="2600" b="1" dirty="0">
                <a:solidFill>
                  <a:srgbClr val="FFFFFF"/>
                </a:solidFill>
              </a:rPr>
              <a:t>333 0330</a:t>
            </a:r>
            <a:endParaRPr lang="en-US" altLang="en-US" sz="2600" b="1" dirty="0">
              <a:solidFill>
                <a:srgbClr val="FFFFFF"/>
              </a:solidFill>
            </a:endParaRPr>
          </a:p>
          <a:p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389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85275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85275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Symbol" panose="05050102010706020507" pitchFamily="18" charset="2"/>
        <a:buChar char=""/>
        <a:defRPr sz="2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85275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6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76119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Symbol" panose="05050102010706020507" pitchFamily="18" charset="2"/>
        <a:buChar char="¨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QA 2567 rev288 (pms)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2041858" y="908720"/>
            <a:ext cx="4802491" cy="2551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190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20385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520746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20919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>
          <a:xfrm>
            <a:off x="534159" y="1124744"/>
            <a:ext cx="7056784" cy="1872208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pitchFamily="34" charset="0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724650" algn="l"/>
              </a:tabLst>
              <a:defRPr/>
            </a:pPr>
            <a:r>
              <a:rPr lang="en-GB" kern="0" dirty="0" smtClean="0"/>
              <a:t>Senior External Verifier </a:t>
            </a:r>
            <a:endParaRPr lang="en-GB" kern="0" dirty="0" smtClean="0"/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724650" algn="l"/>
              </a:tabLst>
              <a:defRPr/>
            </a:pPr>
            <a:endParaRPr lang="en-GB" kern="0" dirty="0" smtClean="0"/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724650" algn="l"/>
              </a:tabLst>
              <a:defRPr/>
            </a:pPr>
            <a:r>
              <a:rPr lang="en-GB" kern="0" dirty="0" smtClean="0"/>
              <a:t>Review</a:t>
            </a:r>
            <a:r>
              <a:rPr kumimoji="0" lang="en-GB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</a:rPr>
              <a:t> – 2016/17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</a:endParaRPr>
          </a:p>
        </p:txBody>
      </p:sp>
      <p:sp>
        <p:nvSpPr>
          <p:cNvPr id="13" name="Text Placeholder 2"/>
          <p:cNvSpPr txBox="1">
            <a:spLocks/>
          </p:cNvSpPr>
          <p:nvPr/>
        </p:nvSpPr>
        <p:spPr>
          <a:xfrm>
            <a:off x="534159" y="2996952"/>
            <a:ext cx="6702609" cy="792163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195E5"/>
              </a:buClr>
              <a:buFont typeface="Wingdings" pitchFamily="2" charset="2"/>
              <a:buNone/>
              <a:defRPr sz="28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195E5"/>
              </a:buClr>
              <a:buFont typeface="Arial" charset="0"/>
              <a:buNone/>
              <a:defRPr sz="2800">
                <a:solidFill>
                  <a:srgbClr val="FFFFFF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None/>
              <a:defRPr sz="28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None/>
              <a:defRPr sz="28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None/>
              <a:defRPr sz="2800">
                <a:solidFill>
                  <a:schemeClr val="bg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195E5"/>
              </a:buClr>
              <a:buSzTx/>
              <a:buFont typeface="Wingdings" pitchFamily="2" charset="2"/>
              <a:buNone/>
              <a:tabLst/>
              <a:defRPr/>
            </a:pPr>
            <a:r>
              <a:rPr lang="en-US" kern="0" dirty="0" smtClean="0">
                <a:latin typeface="Arial"/>
              </a:rPr>
              <a:t>Kim Tree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47506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467544" y="548680"/>
            <a:ext cx="8229600" cy="792088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pitchFamily="34" charset="0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724650" algn="l"/>
              </a:tabLst>
              <a:defRPr/>
            </a:pPr>
            <a:r>
              <a:rPr lang="en-GB" kern="0" noProof="0" dirty="0" smtClean="0"/>
              <a:t>General Feedback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</a:endParaRPr>
          </a:p>
        </p:txBody>
      </p:sp>
      <p:sp>
        <p:nvSpPr>
          <p:cNvPr id="11" name="Text Placeholder 2"/>
          <p:cNvSpPr txBox="1">
            <a:spLocks/>
          </p:cNvSpPr>
          <p:nvPr/>
        </p:nvSpPr>
        <p:spPr>
          <a:xfrm>
            <a:off x="467544" y="1484784"/>
            <a:ext cx="7777162" cy="3887787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pitchFamily="2" charset="2"/>
              <a:buChar char="w"/>
              <a:defRPr sz="26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buChar char="–"/>
              <a:defRPr sz="2600">
                <a:solidFill>
                  <a:srgbClr val="FFFFFF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6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–"/>
              <a:defRPr sz="26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2600">
                <a:solidFill>
                  <a:schemeClr val="bg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Tx/>
              <a:buFont typeface="Wingdings" pitchFamily="2" charset="2"/>
              <a:buChar char="w"/>
              <a:tabLst/>
              <a:defRPr/>
            </a:pPr>
            <a:r>
              <a:rPr lang="en-GB" kern="0" dirty="0" smtClean="0">
                <a:latin typeface="Arial"/>
              </a:rPr>
              <a:t>The HN Framework update to FRS102 has now been fully updated.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Tx/>
              <a:buFont typeface="Wingdings" pitchFamily="2" charset="2"/>
              <a:buChar char="w"/>
              <a:tabLst/>
              <a:defRPr/>
            </a:pPr>
            <a:r>
              <a:rPr kumimoji="0" lang="en-GB" sz="2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</a:rPr>
              <a:t>Updates</a:t>
            </a:r>
            <a:r>
              <a:rPr kumimoji="0" lang="en-GB" sz="2600" b="0" i="0" u="none" strike="noStrike" kern="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</a:rPr>
              <a:t> to units in other frameworks (</a:t>
            </a:r>
            <a:r>
              <a:rPr kumimoji="0" lang="en-GB" sz="2600" b="0" i="0" u="none" strike="noStrike" kern="0" cap="none" spc="0" normalizeH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</a:rPr>
              <a:t>eg</a:t>
            </a:r>
            <a:r>
              <a:rPr kumimoji="0" lang="en-GB" sz="2600" b="0" i="0" u="none" strike="noStrike" kern="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</a:rPr>
              <a:t> Construction) was completed to bring them in line re terminology and error tolerances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Tx/>
              <a:buFont typeface="Wingdings" pitchFamily="2" charset="2"/>
              <a:buChar char="w"/>
              <a:tabLst/>
              <a:defRPr/>
            </a:pPr>
            <a:r>
              <a:rPr lang="en-GB" kern="0" dirty="0" smtClean="0">
                <a:latin typeface="Arial"/>
              </a:rPr>
              <a:t>Internal Assessment Report now Qualification Verification Summary</a:t>
            </a:r>
            <a:endParaRPr kumimoji="0" lang="en-GB" sz="2600" b="0" i="0" u="none" strike="noStrike" kern="0" cap="none" spc="0" normalizeH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Tx/>
              <a:buFont typeface="Wingdings" pitchFamily="2" charset="2"/>
              <a:buChar char="w"/>
              <a:tabLst/>
              <a:defRPr/>
            </a:pPr>
            <a:r>
              <a:rPr lang="en-GB" kern="0" baseline="0" dirty="0" smtClean="0">
                <a:latin typeface="Arial"/>
              </a:rPr>
              <a:t>NC</a:t>
            </a:r>
            <a:r>
              <a:rPr lang="en-GB" kern="0" dirty="0" smtClean="0">
                <a:latin typeface="Arial"/>
              </a:rPr>
              <a:t> Accounting is in the process of being revised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Tx/>
              <a:buFont typeface="Wingdings" pitchFamily="2" charset="2"/>
              <a:buChar char="w"/>
              <a:tabLst/>
              <a:defRPr/>
            </a:pPr>
            <a:endParaRPr kumimoji="0" lang="en-GB" sz="26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85981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67544" y="548680"/>
            <a:ext cx="8229600" cy="792088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pitchFamily="34" charset="0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724650" algn="l"/>
              </a:tabLst>
              <a:defRPr/>
            </a:pPr>
            <a:r>
              <a:rPr lang="en-US" kern="0" dirty="0" smtClean="0"/>
              <a:t>Resources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</a:endParaRPr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467544" y="1484784"/>
            <a:ext cx="7777162" cy="4392488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pitchFamily="2" charset="2"/>
              <a:buChar char="w"/>
              <a:defRPr sz="26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buChar char="–"/>
              <a:defRPr sz="2600">
                <a:solidFill>
                  <a:srgbClr val="FFFFFF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6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–"/>
              <a:defRPr sz="26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2600">
                <a:solidFill>
                  <a:schemeClr val="bg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Tx/>
              <a:buFont typeface="Wingdings" pitchFamily="2" charset="2"/>
              <a:buChar char="w"/>
              <a:tabLst/>
              <a:defRPr/>
            </a:pPr>
            <a:r>
              <a:rPr lang="en-GB" kern="0" dirty="0" smtClean="0">
                <a:latin typeface="Arial"/>
              </a:rPr>
              <a:t>There is evidence of more sharing of resources across the sector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Tx/>
              <a:buFont typeface="Wingdings" pitchFamily="2" charset="2"/>
              <a:buChar char="w"/>
              <a:tabLst/>
              <a:defRPr/>
            </a:pPr>
            <a:r>
              <a:rPr kumimoji="0" lang="en-GB" sz="2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</a:rPr>
              <a:t>Sharing</a:t>
            </a:r>
            <a:r>
              <a:rPr kumimoji="0" lang="en-GB" sz="2600" b="0" i="0" u="none" strike="noStrike" kern="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</a:rPr>
              <a:t> of </a:t>
            </a:r>
            <a:r>
              <a:rPr kumimoji="0" lang="en-GB" sz="2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</a:rPr>
              <a:t>alternative assessments is useful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Tx/>
              <a:buFont typeface="Wingdings" pitchFamily="2" charset="2"/>
              <a:buChar char="w"/>
              <a:tabLst/>
              <a:defRPr/>
            </a:pPr>
            <a:r>
              <a:rPr lang="en-GB" kern="0" dirty="0" smtClean="0">
                <a:latin typeface="Arial"/>
              </a:rPr>
              <a:t>Feedback on Assessment Support Packs (ASPs) helpful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Tx/>
              <a:buFont typeface="Wingdings" pitchFamily="2" charset="2"/>
              <a:buChar char="w"/>
              <a:tabLst/>
              <a:defRPr/>
            </a:pPr>
            <a:r>
              <a:rPr kumimoji="0" lang="en-GB" sz="2600" b="0" i="0" u="none" strike="noStrike" kern="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</a:rPr>
              <a:t>Important to remember they are examples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Tx/>
              <a:buFont typeface="Wingdings" pitchFamily="2" charset="2"/>
              <a:buChar char="w"/>
              <a:tabLst/>
              <a:defRPr/>
            </a:pPr>
            <a:r>
              <a:rPr lang="en-GB" kern="0" baseline="0" dirty="0" smtClean="0">
                <a:latin typeface="Arial"/>
              </a:rPr>
              <a:t>Minor amendments should be noted in IV process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Tx/>
              <a:buFont typeface="Wingdings" pitchFamily="2" charset="2"/>
              <a:buChar char="w"/>
              <a:tabLst/>
              <a:defRPr/>
            </a:pPr>
            <a:r>
              <a:rPr kumimoji="0" lang="en-GB" sz="2600" b="0" i="0" u="none" strike="noStrike" kern="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</a:rPr>
              <a:t>Alternatives to solutions should be retained and documented in IV records</a:t>
            </a:r>
            <a:endParaRPr kumimoji="0" lang="en-GB" sz="26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20740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67544" y="548680"/>
            <a:ext cx="8229600" cy="11430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pitchFamily="34" charset="0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724650" algn="l"/>
              </a:tabLst>
              <a:defRPr/>
            </a:pP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</a:rPr>
              <a:t>HN</a:t>
            </a:r>
            <a:r>
              <a:rPr kumimoji="0" lang="en-US" sz="3600" b="1" i="0" u="none" strike="noStrike" kern="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</a:rPr>
              <a:t> </a:t>
            </a:r>
            <a:r>
              <a:rPr kumimoji="0" lang="en-US" sz="3600" b="1" i="0" u="none" strike="noStrike" kern="0" cap="none" spc="0" normalizeH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</a:rPr>
              <a:t>Accoounting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</a:endParaRPr>
          </a:p>
        </p:txBody>
      </p:sp>
      <p:pic>
        <p:nvPicPr>
          <p:cNvPr id="5" name="Picture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403" y="1196752"/>
            <a:ext cx="7424997" cy="4536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529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95536" y="548680"/>
            <a:ext cx="8301608" cy="1152128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pitchFamily="34" charset="0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724650" algn="l"/>
              </a:tabLst>
              <a:defRPr/>
            </a:pPr>
            <a:r>
              <a:rPr kumimoji="0" lang="en-GB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</a:rPr>
              <a:t>HN</a:t>
            </a:r>
            <a:r>
              <a:rPr kumimoji="0" lang="en-GB" sz="3600" b="1" i="0" u="none" strike="noStrike" kern="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</a:rPr>
              <a:t> Accounting - today</a:t>
            </a:r>
            <a:r>
              <a:rPr kumimoji="0" lang="en-GB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</a:rPr>
              <a:t>.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6411776"/>
              </p:ext>
            </p:extLst>
          </p:nvPr>
        </p:nvGraphicFramePr>
        <p:xfrm>
          <a:off x="251521" y="1412776"/>
          <a:ext cx="8280918" cy="51581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665">
                  <a:extLst>
                    <a:ext uri="{9D8B030D-6E8A-4147-A177-3AD203B41FA5}">
                      <a16:colId xmlns:a16="http://schemas.microsoft.com/office/drawing/2014/main" val="3053568958"/>
                    </a:ext>
                  </a:extLst>
                </a:gridCol>
                <a:gridCol w="1783758">
                  <a:extLst>
                    <a:ext uri="{9D8B030D-6E8A-4147-A177-3AD203B41FA5}">
                      <a16:colId xmlns:a16="http://schemas.microsoft.com/office/drawing/2014/main" val="2799943502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val="3742655074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179550003"/>
                    </a:ext>
                  </a:extLst>
                </a:gridCol>
                <a:gridCol w="1440159">
                  <a:extLst>
                    <a:ext uri="{9D8B030D-6E8A-4147-A177-3AD203B41FA5}">
                      <a16:colId xmlns:a16="http://schemas.microsoft.com/office/drawing/2014/main" val="2583614374"/>
                    </a:ext>
                  </a:extLst>
                </a:gridCol>
              </a:tblGrid>
              <a:tr h="503899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7952792"/>
                  </a:ext>
                </a:extLst>
              </a:tr>
              <a:tr h="947970">
                <a:tc>
                  <a:txBody>
                    <a:bodyPr/>
                    <a:lstStyle/>
                    <a:p>
                      <a:r>
                        <a:rPr lang="en-GB" b="1" dirty="0" smtClean="0">
                          <a:solidFill>
                            <a:srgbClr val="0070C0"/>
                          </a:solidFill>
                        </a:rPr>
                        <a:t>Strengths</a:t>
                      </a:r>
                      <a:endParaRPr lang="en-GB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Updated recently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High uptake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Prepares for workplace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Practical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9329684"/>
                  </a:ext>
                </a:extLst>
              </a:tr>
              <a:tr h="503899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109107"/>
                  </a:ext>
                </a:extLst>
              </a:tr>
              <a:tr h="853173">
                <a:tc>
                  <a:txBody>
                    <a:bodyPr/>
                    <a:lstStyle/>
                    <a:p>
                      <a:r>
                        <a:rPr lang="en-GB" b="1" dirty="0" smtClean="0">
                          <a:solidFill>
                            <a:srgbClr val="0070C0"/>
                          </a:solidFill>
                        </a:rPr>
                        <a:t>Weaknesses</a:t>
                      </a:r>
                      <a:endParaRPr lang="en-GB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Limits to communication skills opportunities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Keeping up to date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Annual updates required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1227482"/>
                  </a:ext>
                </a:extLst>
              </a:tr>
              <a:tr h="503899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6273152"/>
                  </a:ext>
                </a:extLst>
              </a:tr>
              <a:tr h="503899">
                <a:tc>
                  <a:txBody>
                    <a:bodyPr/>
                    <a:lstStyle/>
                    <a:p>
                      <a:r>
                        <a:rPr lang="en-GB" b="1" dirty="0" smtClean="0">
                          <a:solidFill>
                            <a:srgbClr val="0070C0"/>
                          </a:solidFill>
                        </a:rPr>
                        <a:t>Opportunities</a:t>
                      </a:r>
                      <a:endParaRPr lang="en-GB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Encourage PDA uptake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Part-time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1370149"/>
                  </a:ext>
                </a:extLst>
              </a:tr>
              <a:tr h="503899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668645"/>
                  </a:ext>
                </a:extLst>
              </a:tr>
              <a:tr h="503899">
                <a:tc>
                  <a:txBody>
                    <a:bodyPr/>
                    <a:lstStyle/>
                    <a:p>
                      <a:r>
                        <a:rPr lang="en-GB" b="1" dirty="0" smtClean="0">
                          <a:solidFill>
                            <a:srgbClr val="0070C0"/>
                          </a:solidFill>
                        </a:rPr>
                        <a:t>Threats</a:t>
                      </a:r>
                      <a:endParaRPr lang="en-GB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Universities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Experienced</a:t>
                      </a:r>
                      <a:r>
                        <a:rPr lang="en-GB" sz="1800" baseline="0" dirty="0" smtClean="0"/>
                        <a:t> staff</a:t>
                      </a:r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CPD</a:t>
                      </a:r>
                      <a:r>
                        <a:rPr lang="en-GB" baseline="0" dirty="0" smtClean="0"/>
                        <a:t> limited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Annual tax updates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05057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88517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67544" y="548680"/>
            <a:ext cx="8229600" cy="792088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pitchFamily="34" charset="0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724650" algn="l"/>
              </a:tabLst>
              <a:defRPr/>
            </a:pP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</a:rPr>
              <a:t>General Feedback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</a:endParaRPr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467544" y="1484784"/>
            <a:ext cx="7777162" cy="3887787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pitchFamily="2" charset="2"/>
              <a:buChar char="w"/>
              <a:defRPr sz="26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buChar char="–"/>
              <a:defRPr sz="2600">
                <a:solidFill>
                  <a:srgbClr val="FFFFFF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6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–"/>
              <a:defRPr sz="26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2600">
                <a:solidFill>
                  <a:schemeClr val="bg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Tx/>
              <a:buFont typeface="Wingdings" pitchFamily="2" charset="2"/>
              <a:buChar char="w"/>
              <a:tabLst/>
              <a:defRPr/>
            </a:pPr>
            <a:r>
              <a:rPr kumimoji="0" lang="en-GB" sz="2600" b="0" i="0" u="none" strike="noStrike" kern="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</a:rPr>
              <a:t>Important to identify clearly errors of principle and arithmetic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Tx/>
              <a:buFont typeface="Wingdings" pitchFamily="2" charset="2"/>
              <a:buChar char="w"/>
              <a:tabLst/>
              <a:defRPr/>
            </a:pPr>
            <a:r>
              <a:rPr lang="en-GB" kern="0" baseline="0" dirty="0" smtClean="0">
                <a:latin typeface="Arial"/>
              </a:rPr>
              <a:t>Clear</a:t>
            </a:r>
            <a:r>
              <a:rPr lang="en-GB" kern="0" dirty="0" smtClean="0">
                <a:latin typeface="Arial"/>
              </a:rPr>
              <a:t> rationale recorded for selection of ASP</a:t>
            </a:r>
            <a:endParaRPr lang="en-GB" kern="0" baseline="0" dirty="0" smtClean="0">
              <a:latin typeface="Arial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Tx/>
              <a:buFont typeface="Wingdings" pitchFamily="2" charset="2"/>
              <a:buChar char="w"/>
              <a:tabLst/>
              <a:defRPr/>
            </a:pPr>
            <a:r>
              <a:rPr kumimoji="0" lang="en-GB" sz="2600" b="0" i="0" u="none" strike="noStrike" kern="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</a:rPr>
              <a:t>Alternatives to solutions should be retained and documented in IV </a:t>
            </a:r>
            <a:r>
              <a:rPr kumimoji="0" lang="en-GB" sz="2600" b="0" i="0" u="none" strike="noStrike" kern="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</a:rPr>
              <a:t>records.  Good practice to retain examples of scripts for future reference</a:t>
            </a:r>
            <a:endParaRPr kumimoji="0" lang="en-GB" sz="2600" b="0" i="0" u="none" strike="noStrike" kern="0" cap="none" spc="0" normalizeH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Tx/>
              <a:buFont typeface="Wingdings" pitchFamily="2" charset="2"/>
              <a:buChar char="w"/>
              <a:tabLst/>
              <a:defRPr/>
            </a:pPr>
            <a:r>
              <a:rPr lang="en-GB" kern="0" noProof="0" dirty="0" smtClean="0">
                <a:latin typeface="Arial"/>
              </a:rPr>
              <a:t>Prompt opportunity for reassessment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Tx/>
              <a:buFont typeface="Wingdings" pitchFamily="2" charset="2"/>
              <a:buChar char="w"/>
              <a:tabLst/>
              <a:defRPr/>
            </a:pPr>
            <a:r>
              <a:rPr kumimoji="0" lang="en-GB" sz="2600" b="0" i="0" u="none" strike="noStrike" kern="0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</a:rPr>
              <a:t>Clear</a:t>
            </a:r>
            <a:r>
              <a:rPr kumimoji="0" lang="en-GB" sz="2600" b="0" i="0" u="none" strike="noStrike" kern="0" cap="none" spc="0" normalizeH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</a:rPr>
              <a:t> recording of any disputed assessment decisions</a:t>
            </a:r>
          </a:p>
        </p:txBody>
      </p:sp>
    </p:spTree>
    <p:extLst>
      <p:ext uri="{BB962C8B-B14F-4D97-AF65-F5344CB8AC3E}">
        <p14:creationId xmlns:p14="http://schemas.microsoft.com/office/powerpoint/2010/main" val="42761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67544" y="548680"/>
            <a:ext cx="8229600" cy="792088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pitchFamily="34" charset="0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724650" algn="l"/>
              </a:tabLst>
              <a:defRPr/>
            </a:pP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</a:rPr>
              <a:t>General Feedback (</a:t>
            </a:r>
            <a:r>
              <a:rPr kumimoji="0" lang="en-US" sz="36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</a:rPr>
              <a:t>contd</a:t>
            </a: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</a:rPr>
              <a:t>)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</a:endParaRPr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467544" y="1484784"/>
            <a:ext cx="7777162" cy="4536504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pitchFamily="2" charset="2"/>
              <a:buChar char="w"/>
              <a:defRPr sz="26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buChar char="–"/>
              <a:defRPr sz="2600">
                <a:solidFill>
                  <a:srgbClr val="FFFFFF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6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–"/>
              <a:defRPr sz="26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2600">
                <a:solidFill>
                  <a:schemeClr val="bg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Tx/>
              <a:buFont typeface="Wingdings" pitchFamily="2" charset="2"/>
              <a:buChar char="w"/>
              <a:tabLst/>
              <a:defRPr/>
            </a:pPr>
            <a:r>
              <a:rPr lang="en-GB" kern="0" dirty="0" smtClean="0">
                <a:latin typeface="Arial"/>
              </a:rPr>
              <a:t>Update bulletins regularly – make sure you keep a track of the content (Centre News, </a:t>
            </a:r>
            <a:r>
              <a:rPr lang="en-GB" kern="0" dirty="0" err="1" smtClean="0">
                <a:latin typeface="Arial"/>
              </a:rPr>
              <a:t>etc</a:t>
            </a:r>
            <a:r>
              <a:rPr lang="en-GB" kern="0" dirty="0" smtClean="0">
                <a:latin typeface="Arial"/>
              </a:rPr>
              <a:t>)</a:t>
            </a:r>
            <a:endParaRPr kumimoji="0" lang="en-GB" sz="2600" b="0" i="0" u="none" strike="noStrike" kern="0" cap="none" spc="0" normalizeH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Tx/>
              <a:buFont typeface="Wingdings" pitchFamily="2" charset="2"/>
              <a:buChar char="w"/>
              <a:tabLst/>
              <a:defRPr/>
            </a:pPr>
            <a:r>
              <a:rPr lang="en-GB" kern="0" baseline="0" dirty="0" smtClean="0">
                <a:latin typeface="Arial"/>
              </a:rPr>
              <a:t>Clear records of IV meetings and discussions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Tx/>
              <a:buFont typeface="Wingdings" pitchFamily="2" charset="2"/>
              <a:buChar char="w"/>
              <a:tabLst/>
              <a:defRPr/>
            </a:pPr>
            <a:r>
              <a:rPr lang="en-GB" kern="0" dirty="0" smtClean="0">
                <a:latin typeface="Arial"/>
              </a:rPr>
              <a:t>Regular review of HN Accounting web page</a:t>
            </a:r>
            <a:endParaRPr kumimoji="0" lang="en-GB" sz="2600" b="0" i="0" u="none" strike="noStrike" kern="0" cap="none" spc="0" normalizeH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</a:endParaRPr>
          </a:p>
          <a:p>
            <a:pPr>
              <a:buClr>
                <a:srgbClr val="FFFFFF"/>
              </a:buClr>
              <a:defRPr/>
            </a:pPr>
            <a:r>
              <a:rPr lang="en-GB" kern="0" dirty="0">
                <a:latin typeface="Arial"/>
              </a:rPr>
              <a:t>Maintain results for whole cohort and present for </a:t>
            </a:r>
            <a:r>
              <a:rPr lang="en-GB" kern="0" dirty="0" smtClean="0">
                <a:latin typeface="Arial"/>
              </a:rPr>
              <a:t>review</a:t>
            </a:r>
          </a:p>
          <a:p>
            <a:pPr>
              <a:buClr>
                <a:srgbClr val="FFFFFF"/>
              </a:buClr>
              <a:defRPr/>
            </a:pPr>
            <a:r>
              <a:rPr lang="en-GB" kern="0" dirty="0" smtClean="0">
                <a:latin typeface="Arial"/>
              </a:rPr>
              <a:t>Retain amended marking schemes to ensure consistency</a:t>
            </a:r>
          </a:p>
          <a:p>
            <a:pPr>
              <a:buClr>
                <a:srgbClr val="FFFFFF"/>
              </a:buClr>
              <a:defRPr/>
            </a:pPr>
            <a:r>
              <a:rPr lang="en-GB" kern="0" dirty="0" smtClean="0">
                <a:latin typeface="Arial"/>
              </a:rPr>
              <a:t>Apply marking procedures consistently across campuses/sites</a:t>
            </a:r>
            <a:endParaRPr lang="en-GB" kern="0" dirty="0">
              <a:latin typeface="Arial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Tx/>
              <a:buFont typeface="Wingdings" pitchFamily="2" charset="2"/>
              <a:buChar char="w"/>
              <a:tabLst/>
              <a:defRPr/>
            </a:pPr>
            <a:endParaRPr kumimoji="0" lang="en-GB" sz="2600" b="0" i="0" u="none" strike="noStrike" kern="0" cap="none" spc="0" normalizeH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Tx/>
              <a:buFont typeface="Wingdings" pitchFamily="2" charset="2"/>
              <a:buChar char="w"/>
              <a:tabLst/>
              <a:defRPr/>
            </a:pPr>
            <a:endParaRPr lang="en-GB" kern="0" noProof="0" dirty="0" smtClean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75340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67544" y="548680"/>
            <a:ext cx="8229600" cy="792088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pitchFamily="34" charset="0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724650" algn="l"/>
              </a:tabLst>
              <a:defRPr/>
            </a:pPr>
            <a:r>
              <a:rPr lang="en-US" kern="0" dirty="0" smtClean="0"/>
              <a:t>Unit Specifications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</a:endParaRPr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467544" y="1484784"/>
            <a:ext cx="7777162" cy="4392488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pitchFamily="2" charset="2"/>
              <a:buChar char="w"/>
              <a:defRPr sz="26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buChar char="–"/>
              <a:defRPr sz="2600">
                <a:solidFill>
                  <a:srgbClr val="FFFFFF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6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–"/>
              <a:defRPr sz="26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2600">
                <a:solidFill>
                  <a:schemeClr val="bg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Tx/>
              <a:buFont typeface="Wingdings" pitchFamily="2" charset="2"/>
              <a:buChar char="w"/>
              <a:tabLst/>
              <a:defRPr/>
            </a:pPr>
            <a:r>
              <a:rPr lang="en-GB" kern="0" dirty="0" smtClean="0">
                <a:latin typeface="Arial"/>
              </a:rPr>
              <a:t>Welcome feedback if Unit Specifications (US) need to be updated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Tx/>
              <a:buFont typeface="Wingdings" pitchFamily="2" charset="2"/>
              <a:buChar char="w"/>
              <a:tabLst/>
              <a:defRPr/>
            </a:pPr>
            <a:r>
              <a:rPr kumimoji="0" lang="en-GB" sz="2600" b="0" i="0" u="none" strike="noStrike" kern="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</a:rPr>
              <a:t>Not always funds to do so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Tx/>
              <a:buFont typeface="Wingdings" pitchFamily="2" charset="2"/>
              <a:buChar char="w"/>
              <a:tabLst/>
              <a:defRPr/>
            </a:pPr>
            <a:r>
              <a:rPr lang="en-GB" kern="0" dirty="0" smtClean="0">
                <a:latin typeface="Arial"/>
              </a:rPr>
              <a:t>US clearly state the conditions of assessment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Tx/>
              <a:buFont typeface="Wingdings" pitchFamily="2" charset="2"/>
              <a:buChar char="w"/>
              <a:tabLst/>
              <a:defRPr/>
            </a:pPr>
            <a:r>
              <a:rPr lang="en-GB" kern="0" dirty="0" smtClean="0">
                <a:latin typeface="Arial"/>
              </a:rPr>
              <a:t>Acceptable use of computers for assessment completion noted in US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Tx/>
              <a:buFont typeface="Wingdings" pitchFamily="2" charset="2"/>
              <a:buChar char="w"/>
              <a:tabLst/>
              <a:defRPr/>
            </a:pPr>
            <a:r>
              <a:rPr kumimoji="0" lang="en-GB" sz="2600" b="0" i="0" u="none" strike="noStrike" kern="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</a:rPr>
              <a:t>If closed </a:t>
            </a:r>
            <a:r>
              <a:rPr kumimoji="0" lang="en-GB" sz="2600" b="0" i="0" u="none" strike="noStrike" kern="0" cap="none" spc="0" normalizeH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</a:rPr>
              <a:t>bo</a:t>
            </a:r>
            <a:r>
              <a:rPr lang="en-GB" kern="0" dirty="0" smtClean="0">
                <a:latin typeface="Arial"/>
              </a:rPr>
              <a:t>ok – not acceptable to provide any pro-forma UNLESS allowable in US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Tx/>
              <a:buFont typeface="Wingdings" pitchFamily="2" charset="2"/>
              <a:buChar char="w"/>
              <a:tabLst/>
              <a:defRPr/>
            </a:pPr>
            <a:r>
              <a:rPr lang="en-GB" kern="0" dirty="0" smtClean="0">
                <a:latin typeface="Arial"/>
              </a:rPr>
              <a:t>Spreadsheets not to be used for book-keeping assessments.</a:t>
            </a:r>
            <a:endParaRPr kumimoji="0" lang="en-GB" sz="2600" b="0" i="0" u="none" strike="noStrike" kern="0" cap="none" spc="0" normalizeH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Tx/>
              <a:buFont typeface="Wingdings" pitchFamily="2" charset="2"/>
              <a:buChar char="w"/>
              <a:tabLst/>
              <a:defRPr/>
            </a:pPr>
            <a:endParaRPr kumimoji="0" lang="en-GB" sz="2600" b="0" i="0" u="none" strike="noStrike" kern="0" cap="none" spc="0" normalizeH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Tx/>
              <a:buFont typeface="Wingdings" pitchFamily="2" charset="2"/>
              <a:buChar char="w"/>
              <a:tabLst/>
              <a:defRPr/>
            </a:pPr>
            <a:endParaRPr lang="en-GB" kern="0" noProof="0" dirty="0" smtClean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78514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New Look For Orthopedics - Morphopedic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836713"/>
            <a:ext cx="6768752" cy="4680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3267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QA TITLE GOES HER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ICBD SQA LIGHT BACKGROUN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ICBD SQA LOGO  FINAL HOLDING SLI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QA DARK BACKGROUN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SQA LIGHT BACKGROUN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CORPORATE BLANK DAR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CORPORATE BLANK LIGH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SQA FINAL HOLDING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ICBD SQA TITLE HOLDING SLIDE 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ICBD SQA TITLE GOES HER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ICBD SQA DARK BACKGROUN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895</TotalTime>
  <Words>326</Words>
  <Application>Microsoft Office PowerPoint</Application>
  <PresentationFormat>On-screen Show (4:3)</PresentationFormat>
  <Paragraphs>55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11</vt:i4>
      </vt:variant>
      <vt:variant>
        <vt:lpstr>Slide Titles</vt:lpstr>
      </vt:variant>
      <vt:variant>
        <vt:i4>9</vt:i4>
      </vt:variant>
    </vt:vector>
  </HeadingPairs>
  <TitlesOfParts>
    <vt:vector size="25" baseType="lpstr">
      <vt:lpstr>Arial</vt:lpstr>
      <vt:lpstr>Arial Narrow</vt:lpstr>
      <vt:lpstr>Calibri</vt:lpstr>
      <vt:lpstr>Symbol</vt:lpstr>
      <vt:lpstr>Wingdings</vt:lpstr>
      <vt:lpstr>SQA TITLE GOES HERE</vt:lpstr>
      <vt:lpstr>SQA DARK BACKGROUND</vt:lpstr>
      <vt:lpstr>SQA LIGHT BACKGROUND</vt:lpstr>
      <vt:lpstr>CORPORATE BLANK DARK</vt:lpstr>
      <vt:lpstr>CORPORATE BLANK LIGHT</vt:lpstr>
      <vt:lpstr>SQA FINAL HOLDING SLIDE</vt:lpstr>
      <vt:lpstr>ICBD SQA TITLE HOLDING SLIDE </vt:lpstr>
      <vt:lpstr>ICBD SQA TITLE GOES HERE</vt:lpstr>
      <vt:lpstr>ICBD SQA DARK BACKGROUND</vt:lpstr>
      <vt:lpstr>ICBD SQA LIGHT BACKGROUND</vt:lpstr>
      <vt:lpstr>ICBD SQA LOGO  FINAL HOLDING SLID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SQA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Linda Findlay</dc:creator>
  <cp:lastModifiedBy>Linda Meikle</cp:lastModifiedBy>
  <cp:revision>82</cp:revision>
  <cp:lastPrinted>2013-10-31T13:53:25Z</cp:lastPrinted>
  <dcterms:created xsi:type="dcterms:W3CDTF">2013-10-10T15:37:55Z</dcterms:created>
  <dcterms:modified xsi:type="dcterms:W3CDTF">2018-02-07T13:37:22Z</dcterms:modified>
</cp:coreProperties>
</file>